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5" Type="http://schemas.openxmlformats.org/officeDocument/2006/relationships/slide" Target="slides/slide20.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 name="Shape 109"/>
        <p:cNvGrpSpPr/>
        <p:nvPr/>
      </p:nvGrpSpPr>
      <p:grpSpPr>
        <a:xfrm>
          <a:off x="0" y="0"/>
          <a:ext cx="0" cy="0"/>
          <a:chOff x="0" y="0"/>
          <a:chExt cx="0" cy="0"/>
        </a:xfrm>
      </p:grpSpPr>
      <p:sp>
        <p:nvSpPr>
          <p:cNvPr id="110" name="Google Shape;110;g730c0944f6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730c0944f6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5" name="Shape 115"/>
        <p:cNvGrpSpPr/>
        <p:nvPr/>
      </p:nvGrpSpPr>
      <p:grpSpPr>
        <a:xfrm>
          <a:off x="0" y="0"/>
          <a:ext cx="0" cy="0"/>
          <a:chOff x="0" y="0"/>
          <a:chExt cx="0" cy="0"/>
        </a:xfrm>
      </p:grpSpPr>
      <p:sp>
        <p:nvSpPr>
          <p:cNvPr id="116" name="Google Shape;116;g730c0944f6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730c0944f6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 name="Shape 121"/>
        <p:cNvGrpSpPr/>
        <p:nvPr/>
      </p:nvGrpSpPr>
      <p:grpSpPr>
        <a:xfrm>
          <a:off x="0" y="0"/>
          <a:ext cx="0" cy="0"/>
          <a:chOff x="0" y="0"/>
          <a:chExt cx="0" cy="0"/>
        </a:xfrm>
      </p:grpSpPr>
      <p:sp>
        <p:nvSpPr>
          <p:cNvPr id="122" name="Google Shape;122;g730c0944f6_1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730c0944f6_1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7" name="Shape 127"/>
        <p:cNvGrpSpPr/>
        <p:nvPr/>
      </p:nvGrpSpPr>
      <p:grpSpPr>
        <a:xfrm>
          <a:off x="0" y="0"/>
          <a:ext cx="0" cy="0"/>
          <a:chOff x="0" y="0"/>
          <a:chExt cx="0" cy="0"/>
        </a:xfrm>
      </p:grpSpPr>
      <p:sp>
        <p:nvSpPr>
          <p:cNvPr id="128" name="Google Shape;128;g730c0944f6_4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730c0944f6_4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3" name="Shape 133"/>
        <p:cNvGrpSpPr/>
        <p:nvPr/>
      </p:nvGrpSpPr>
      <p:grpSpPr>
        <a:xfrm>
          <a:off x="0" y="0"/>
          <a:ext cx="0" cy="0"/>
          <a:chOff x="0" y="0"/>
          <a:chExt cx="0" cy="0"/>
        </a:xfrm>
      </p:grpSpPr>
      <p:sp>
        <p:nvSpPr>
          <p:cNvPr id="134" name="Google Shape;134;g730c0944f6_1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730c0944f6_1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6" name="Shape 156"/>
        <p:cNvGrpSpPr/>
        <p:nvPr/>
      </p:nvGrpSpPr>
      <p:grpSpPr>
        <a:xfrm>
          <a:off x="0" y="0"/>
          <a:ext cx="0" cy="0"/>
          <a:chOff x="0" y="0"/>
          <a:chExt cx="0" cy="0"/>
        </a:xfrm>
      </p:grpSpPr>
      <p:sp>
        <p:nvSpPr>
          <p:cNvPr id="157" name="Google Shape;157;g730c0944f6_3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730c0944f6_3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2" name="Shape 172"/>
        <p:cNvGrpSpPr/>
        <p:nvPr/>
      </p:nvGrpSpPr>
      <p:grpSpPr>
        <a:xfrm>
          <a:off x="0" y="0"/>
          <a:ext cx="0" cy="0"/>
          <a:chOff x="0" y="0"/>
          <a:chExt cx="0" cy="0"/>
        </a:xfrm>
      </p:grpSpPr>
      <p:sp>
        <p:nvSpPr>
          <p:cNvPr id="173" name="Google Shape;173;g730c0944f6_4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730c0944f6_4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8" name="Shape 178"/>
        <p:cNvGrpSpPr/>
        <p:nvPr/>
      </p:nvGrpSpPr>
      <p:grpSpPr>
        <a:xfrm>
          <a:off x="0" y="0"/>
          <a:ext cx="0" cy="0"/>
          <a:chOff x="0" y="0"/>
          <a:chExt cx="0" cy="0"/>
        </a:xfrm>
      </p:grpSpPr>
      <p:sp>
        <p:nvSpPr>
          <p:cNvPr id="179" name="Google Shape;179;g730c0944f6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730c0944f6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4" name="Shape 184"/>
        <p:cNvGrpSpPr/>
        <p:nvPr/>
      </p:nvGrpSpPr>
      <p:grpSpPr>
        <a:xfrm>
          <a:off x="0" y="0"/>
          <a:ext cx="0" cy="0"/>
          <a:chOff x="0" y="0"/>
          <a:chExt cx="0" cy="0"/>
        </a:xfrm>
      </p:grpSpPr>
      <p:sp>
        <p:nvSpPr>
          <p:cNvPr id="185" name="Google Shape;185;g730c0944f6_4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730c0944f6_4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0" name="Shape 190"/>
        <p:cNvGrpSpPr/>
        <p:nvPr/>
      </p:nvGrpSpPr>
      <p:grpSpPr>
        <a:xfrm>
          <a:off x="0" y="0"/>
          <a:ext cx="0" cy="0"/>
          <a:chOff x="0" y="0"/>
          <a:chExt cx="0" cy="0"/>
        </a:xfrm>
      </p:grpSpPr>
      <p:sp>
        <p:nvSpPr>
          <p:cNvPr id="191" name="Google Shape;191;g730c0944f6_4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730c0944f6_4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 name="Shape 57"/>
        <p:cNvGrpSpPr/>
        <p:nvPr/>
      </p:nvGrpSpPr>
      <p:grpSpPr>
        <a:xfrm>
          <a:off x="0" y="0"/>
          <a:ext cx="0" cy="0"/>
          <a:chOff x="0" y="0"/>
          <a:chExt cx="0" cy="0"/>
        </a:xfrm>
      </p:grpSpPr>
      <p:sp>
        <p:nvSpPr>
          <p:cNvPr id="58" name="Google Shape;58;g730c0944f6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730c0944f6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6" name="Shape 196"/>
        <p:cNvGrpSpPr/>
        <p:nvPr/>
      </p:nvGrpSpPr>
      <p:grpSpPr>
        <a:xfrm>
          <a:off x="0" y="0"/>
          <a:ext cx="0" cy="0"/>
          <a:chOff x="0" y="0"/>
          <a:chExt cx="0" cy="0"/>
        </a:xfrm>
      </p:grpSpPr>
      <p:sp>
        <p:nvSpPr>
          <p:cNvPr id="197" name="Google Shape;197;g730c0944f6_4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730c0944f6_4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 name="Shape 63"/>
        <p:cNvGrpSpPr/>
        <p:nvPr/>
      </p:nvGrpSpPr>
      <p:grpSpPr>
        <a:xfrm>
          <a:off x="0" y="0"/>
          <a:ext cx="0" cy="0"/>
          <a:chOff x="0" y="0"/>
          <a:chExt cx="0" cy="0"/>
        </a:xfrm>
      </p:grpSpPr>
      <p:sp>
        <p:nvSpPr>
          <p:cNvPr id="64" name="Google Shape;64;g730c0944f6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730c0944f6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 name="Shape 70"/>
        <p:cNvGrpSpPr/>
        <p:nvPr/>
      </p:nvGrpSpPr>
      <p:grpSpPr>
        <a:xfrm>
          <a:off x="0" y="0"/>
          <a:ext cx="0" cy="0"/>
          <a:chOff x="0" y="0"/>
          <a:chExt cx="0" cy="0"/>
        </a:xfrm>
      </p:grpSpPr>
      <p:sp>
        <p:nvSpPr>
          <p:cNvPr id="71" name="Google Shape;71;g730c0944f6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730c0944f6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 name="Shape 77"/>
        <p:cNvGrpSpPr/>
        <p:nvPr/>
      </p:nvGrpSpPr>
      <p:grpSpPr>
        <a:xfrm>
          <a:off x="0" y="0"/>
          <a:ext cx="0" cy="0"/>
          <a:chOff x="0" y="0"/>
          <a:chExt cx="0" cy="0"/>
        </a:xfrm>
      </p:grpSpPr>
      <p:sp>
        <p:nvSpPr>
          <p:cNvPr id="78" name="Google Shape;78;g730c0944f6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730c0944f6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 name="Shape 84"/>
        <p:cNvGrpSpPr/>
        <p:nvPr/>
      </p:nvGrpSpPr>
      <p:grpSpPr>
        <a:xfrm>
          <a:off x="0" y="0"/>
          <a:ext cx="0" cy="0"/>
          <a:chOff x="0" y="0"/>
          <a:chExt cx="0" cy="0"/>
        </a:xfrm>
      </p:grpSpPr>
      <p:sp>
        <p:nvSpPr>
          <p:cNvPr id="85" name="Google Shape;85;g730c0944f6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730c0944f6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 name="Shape 90"/>
        <p:cNvGrpSpPr/>
        <p:nvPr/>
      </p:nvGrpSpPr>
      <p:grpSpPr>
        <a:xfrm>
          <a:off x="0" y="0"/>
          <a:ext cx="0" cy="0"/>
          <a:chOff x="0" y="0"/>
          <a:chExt cx="0" cy="0"/>
        </a:xfrm>
      </p:grpSpPr>
      <p:sp>
        <p:nvSpPr>
          <p:cNvPr id="91" name="Google Shape;91;g730c0944f6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730c0944f6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 name="Shape 97"/>
        <p:cNvGrpSpPr/>
        <p:nvPr/>
      </p:nvGrpSpPr>
      <p:grpSpPr>
        <a:xfrm>
          <a:off x="0" y="0"/>
          <a:ext cx="0" cy="0"/>
          <a:chOff x="0" y="0"/>
          <a:chExt cx="0" cy="0"/>
        </a:xfrm>
      </p:grpSpPr>
      <p:sp>
        <p:nvSpPr>
          <p:cNvPr id="98" name="Google Shape;98;g730c0944f6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730c0944f6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 name="Shape 103"/>
        <p:cNvGrpSpPr/>
        <p:nvPr/>
      </p:nvGrpSpPr>
      <p:grpSpPr>
        <a:xfrm>
          <a:off x="0" y="0"/>
          <a:ext cx="0" cy="0"/>
          <a:chOff x="0" y="0"/>
          <a:chExt cx="0" cy="0"/>
        </a:xfrm>
      </p:grpSpPr>
      <p:sp>
        <p:nvSpPr>
          <p:cNvPr id="104" name="Google Shape;104;g730c0944f6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730c0944f6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9.png"/><Relationship Id="rId4" Type="http://schemas.openxmlformats.org/officeDocument/2006/relationships/image" Target="../media/image13.png"/><Relationship Id="rId5" Type="http://schemas.openxmlformats.org/officeDocument/2006/relationships/image" Target="../media/image11.png"/><Relationship Id="rId6" Type="http://schemas.openxmlformats.org/officeDocument/2006/relationships/image" Target="../media/image5.png"/><Relationship Id="rId7" Type="http://schemas.openxmlformats.org/officeDocument/2006/relationships/image" Target="../media/image6.png"/><Relationship Id="rId8"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6.png"/><Relationship Id="rId4" Type="http://schemas.openxmlformats.org/officeDocument/2006/relationships/image" Target="../media/image12.png"/><Relationship Id="rId9" Type="http://schemas.openxmlformats.org/officeDocument/2006/relationships/image" Target="../media/image22.png"/><Relationship Id="rId5" Type="http://schemas.openxmlformats.org/officeDocument/2006/relationships/image" Target="../media/image16.png"/><Relationship Id="rId6" Type="http://schemas.openxmlformats.org/officeDocument/2006/relationships/image" Target="../media/image17.png"/><Relationship Id="rId7" Type="http://schemas.openxmlformats.org/officeDocument/2006/relationships/image" Target="../media/image20.png"/><Relationship Id="rId8" Type="http://schemas.openxmlformats.org/officeDocument/2006/relationships/image" Target="../media/image1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t/>
            </a:r>
            <a:endParaRPr/>
          </a:p>
        </p:txBody>
      </p:sp>
      <p:sp>
        <p:nvSpPr>
          <p:cNvPr id="55" name="Google Shape;55;p13"/>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pic>
        <p:nvPicPr>
          <p:cNvPr id="56" name="Google Shape;56;p13"/>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 name="Shape 112"/>
        <p:cNvGrpSpPr/>
        <p:nvPr/>
      </p:nvGrpSpPr>
      <p:grpSpPr>
        <a:xfrm>
          <a:off x="0" y="0"/>
          <a:ext cx="0" cy="0"/>
          <a:chOff x="0" y="0"/>
          <a:chExt cx="0" cy="0"/>
        </a:xfrm>
      </p:grpSpPr>
      <p:sp>
        <p:nvSpPr>
          <p:cNvPr id="113" name="Google Shape;113;p22"/>
          <p:cNvSpPr txBox="1"/>
          <p:nvPr>
            <p:ph type="title"/>
          </p:nvPr>
        </p:nvSpPr>
        <p:spPr>
          <a:xfrm>
            <a:off x="311700" y="2545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Q2.2) Compare the click through rate for Ads on Glamour before and after the change in strategy.</a:t>
            </a:r>
            <a:endParaRPr sz="1800"/>
          </a:p>
          <a:p>
            <a:pPr indent="0" lvl="0" marL="0" rtl="0" algn="l">
              <a:spcBef>
                <a:spcPts val="0"/>
              </a:spcBef>
              <a:spcAft>
                <a:spcPts val="0"/>
              </a:spcAft>
              <a:buNone/>
            </a:pPr>
            <a:r>
              <a:rPr lang="en" sz="1400">
                <a:solidFill>
                  <a:srgbClr val="434343"/>
                </a:solidFill>
              </a:rPr>
              <a:t>Overall CTR trend is declining seen in figure. Let’s see how CTR performance on our Loyal Customers in the next slide</a:t>
            </a:r>
            <a:endParaRPr sz="1400">
              <a:solidFill>
                <a:srgbClr val="434343"/>
              </a:solidFill>
            </a:endParaRPr>
          </a:p>
        </p:txBody>
      </p:sp>
      <p:pic>
        <p:nvPicPr>
          <p:cNvPr id="114" name="Google Shape;114;p22"/>
          <p:cNvPicPr preferRelativeResize="0"/>
          <p:nvPr/>
        </p:nvPicPr>
        <p:blipFill>
          <a:blip r:embed="rId3">
            <a:alphaModFix/>
          </a:blip>
          <a:stretch>
            <a:fillRect/>
          </a:stretch>
        </p:blipFill>
        <p:spPr>
          <a:xfrm>
            <a:off x="2041400" y="1559275"/>
            <a:ext cx="4534374" cy="34007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8" name="Shape 118"/>
        <p:cNvGrpSpPr/>
        <p:nvPr/>
      </p:nvGrpSpPr>
      <p:grpSpPr>
        <a:xfrm>
          <a:off x="0" y="0"/>
          <a:ext cx="0" cy="0"/>
          <a:chOff x="0" y="0"/>
          <a:chExt cx="0" cy="0"/>
        </a:xfrm>
      </p:grpSpPr>
      <p:sp>
        <p:nvSpPr>
          <p:cNvPr id="119" name="Google Shape;119;p23"/>
          <p:cNvSpPr txBox="1"/>
          <p:nvPr>
            <p:ph type="title"/>
          </p:nvPr>
        </p:nvSpPr>
        <p:spPr>
          <a:xfrm>
            <a:off x="311700" y="2702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800"/>
              <a:t>Q2.2) Compare the click through rate for Ads on Glamour before and after the change in strategy.</a:t>
            </a:r>
            <a:endParaRPr sz="1800"/>
          </a:p>
          <a:p>
            <a:pPr indent="0" lvl="0" marL="0" rtl="0" algn="l">
              <a:spcBef>
                <a:spcPts val="0"/>
              </a:spcBef>
              <a:spcAft>
                <a:spcPts val="0"/>
              </a:spcAft>
              <a:buClr>
                <a:schemeClr val="dk1"/>
              </a:buClr>
              <a:buSzPts val="1100"/>
              <a:buFont typeface="Arial"/>
              <a:buNone/>
            </a:pPr>
            <a:r>
              <a:rPr lang="en" sz="1300">
                <a:solidFill>
                  <a:srgbClr val="434343"/>
                </a:solidFill>
              </a:rPr>
              <a:t>CTR% of our loyal readers has declined by 6.25% on average. But looking at the before and after campaign CTR% distributions’ p-value;we can acknowledge that the campaign is had no significant effect for our loyal customers.</a:t>
            </a:r>
            <a:endParaRPr sz="1300">
              <a:solidFill>
                <a:srgbClr val="434343"/>
              </a:solidFill>
            </a:endParaRPr>
          </a:p>
          <a:p>
            <a:pPr indent="0" lvl="0" marL="0" rtl="0" algn="l">
              <a:spcBef>
                <a:spcPts val="0"/>
              </a:spcBef>
              <a:spcAft>
                <a:spcPts val="0"/>
              </a:spcAft>
              <a:buNone/>
            </a:pPr>
            <a:r>
              <a:t/>
            </a:r>
            <a:endParaRPr/>
          </a:p>
        </p:txBody>
      </p:sp>
      <p:pic>
        <p:nvPicPr>
          <p:cNvPr id="120" name="Google Shape;120;p23"/>
          <p:cNvPicPr preferRelativeResize="0"/>
          <p:nvPr/>
        </p:nvPicPr>
        <p:blipFill>
          <a:blip r:embed="rId3">
            <a:alphaModFix/>
          </a:blip>
          <a:stretch>
            <a:fillRect/>
          </a:stretch>
        </p:blipFill>
        <p:spPr>
          <a:xfrm>
            <a:off x="1866900" y="1648875"/>
            <a:ext cx="4659501" cy="349462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4" name="Shape 124"/>
        <p:cNvGrpSpPr/>
        <p:nvPr/>
      </p:nvGrpSpPr>
      <p:grpSpPr>
        <a:xfrm>
          <a:off x="0" y="0"/>
          <a:ext cx="0" cy="0"/>
          <a:chOff x="0" y="0"/>
          <a:chExt cx="0" cy="0"/>
        </a:xfrm>
      </p:grpSpPr>
      <p:sp>
        <p:nvSpPr>
          <p:cNvPr id="125" name="Google Shape;125;p2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Q2.3) A product manager is interested in brand loyalty. Please create a monthly cohort retention graph for Pitchfork.</a:t>
            </a:r>
            <a:endParaRPr sz="1800"/>
          </a:p>
        </p:txBody>
      </p:sp>
      <p:pic>
        <p:nvPicPr>
          <p:cNvPr id="126" name="Google Shape;126;p24"/>
          <p:cNvPicPr preferRelativeResize="0"/>
          <p:nvPr/>
        </p:nvPicPr>
        <p:blipFill>
          <a:blip r:embed="rId3">
            <a:alphaModFix/>
          </a:blip>
          <a:stretch>
            <a:fillRect/>
          </a:stretch>
        </p:blipFill>
        <p:spPr>
          <a:xfrm>
            <a:off x="1570550" y="1134850"/>
            <a:ext cx="5731464" cy="382097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0" name="Shape 130"/>
        <p:cNvGrpSpPr/>
        <p:nvPr/>
      </p:nvGrpSpPr>
      <p:grpSpPr>
        <a:xfrm>
          <a:off x="0" y="0"/>
          <a:ext cx="0" cy="0"/>
          <a:chOff x="0" y="0"/>
          <a:chExt cx="0" cy="0"/>
        </a:xfrm>
      </p:grpSpPr>
      <p:sp>
        <p:nvSpPr>
          <p:cNvPr id="131" name="Google Shape;131;p2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PART-III Data Exploration</a:t>
            </a:r>
            <a:endParaRPr/>
          </a:p>
        </p:txBody>
      </p:sp>
      <p:sp>
        <p:nvSpPr>
          <p:cNvPr id="132" name="Google Shape;132;p2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I will try to find a trend in the </a:t>
            </a:r>
            <a:r>
              <a:rPr lang="en" sz="1200"/>
              <a:t>advertisement</a:t>
            </a:r>
            <a:r>
              <a:rPr lang="en" sz="1200"/>
              <a:t> clicks for the Brand:Conde Nast Traveler…</a:t>
            </a:r>
            <a:endParaRPr sz="1200"/>
          </a:p>
          <a:p>
            <a:pPr indent="0" lvl="0" marL="0" rtl="0" algn="l">
              <a:spcBef>
                <a:spcPts val="1600"/>
              </a:spcBef>
              <a:spcAft>
                <a:spcPts val="1600"/>
              </a:spcAft>
              <a:buNone/>
            </a:pPr>
            <a:r>
              <a:t/>
            </a:r>
            <a:endParaRPr sz="12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6" name="Shape 136"/>
        <p:cNvGrpSpPr/>
        <p:nvPr/>
      </p:nvGrpSpPr>
      <p:grpSpPr>
        <a:xfrm>
          <a:off x="0" y="0"/>
          <a:ext cx="0" cy="0"/>
          <a:chOff x="0" y="0"/>
          <a:chExt cx="0" cy="0"/>
        </a:xfrm>
      </p:grpSpPr>
      <p:sp>
        <p:nvSpPr>
          <p:cNvPr id="137" name="Google Shape;137;p26"/>
          <p:cNvSpPr txBox="1"/>
          <p:nvPr>
            <p:ph type="title"/>
          </p:nvPr>
        </p:nvSpPr>
        <p:spPr>
          <a:xfrm>
            <a:off x="311700" y="917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Q3) CTR% PERFORMANCE INVESTIGATION OF CNT/MARKET</a:t>
            </a:r>
            <a:endParaRPr sz="1800"/>
          </a:p>
        </p:txBody>
      </p:sp>
      <p:sp>
        <p:nvSpPr>
          <p:cNvPr id="138" name="Google Shape;138;p2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39" name="Google Shape;139;p26"/>
          <p:cNvPicPr preferRelativeResize="0"/>
          <p:nvPr/>
        </p:nvPicPr>
        <p:blipFill>
          <a:blip r:embed="rId3">
            <a:alphaModFix/>
          </a:blip>
          <a:stretch>
            <a:fillRect/>
          </a:stretch>
        </p:blipFill>
        <p:spPr>
          <a:xfrm>
            <a:off x="3074075" y="2911350"/>
            <a:ext cx="2995834" cy="2246875"/>
          </a:xfrm>
          <a:prstGeom prst="rect">
            <a:avLst/>
          </a:prstGeom>
          <a:noFill/>
          <a:ln>
            <a:noFill/>
          </a:ln>
        </p:spPr>
      </p:pic>
      <p:pic>
        <p:nvPicPr>
          <p:cNvPr id="140" name="Google Shape;140;p26"/>
          <p:cNvPicPr preferRelativeResize="0"/>
          <p:nvPr/>
        </p:nvPicPr>
        <p:blipFill>
          <a:blip r:embed="rId4">
            <a:alphaModFix/>
          </a:blip>
          <a:stretch>
            <a:fillRect/>
          </a:stretch>
        </p:blipFill>
        <p:spPr>
          <a:xfrm>
            <a:off x="6148175" y="664475"/>
            <a:ext cx="2995826" cy="2246875"/>
          </a:xfrm>
          <a:prstGeom prst="rect">
            <a:avLst/>
          </a:prstGeom>
          <a:noFill/>
          <a:ln>
            <a:noFill/>
          </a:ln>
        </p:spPr>
      </p:pic>
      <p:pic>
        <p:nvPicPr>
          <p:cNvPr id="141" name="Google Shape;141;p26"/>
          <p:cNvPicPr preferRelativeResize="0"/>
          <p:nvPr/>
        </p:nvPicPr>
        <p:blipFill>
          <a:blip r:embed="rId5">
            <a:alphaModFix/>
          </a:blip>
          <a:stretch>
            <a:fillRect/>
          </a:stretch>
        </p:blipFill>
        <p:spPr>
          <a:xfrm>
            <a:off x="3074088" y="664475"/>
            <a:ext cx="2995834" cy="2246875"/>
          </a:xfrm>
          <a:prstGeom prst="rect">
            <a:avLst/>
          </a:prstGeom>
          <a:noFill/>
          <a:ln>
            <a:noFill/>
          </a:ln>
        </p:spPr>
      </p:pic>
      <p:pic>
        <p:nvPicPr>
          <p:cNvPr id="142" name="Google Shape;142;p26"/>
          <p:cNvPicPr preferRelativeResize="0"/>
          <p:nvPr/>
        </p:nvPicPr>
        <p:blipFill>
          <a:blip r:embed="rId6">
            <a:alphaModFix/>
          </a:blip>
          <a:stretch>
            <a:fillRect/>
          </a:stretch>
        </p:blipFill>
        <p:spPr>
          <a:xfrm>
            <a:off x="86975" y="2911350"/>
            <a:ext cx="2995834" cy="2246875"/>
          </a:xfrm>
          <a:prstGeom prst="rect">
            <a:avLst/>
          </a:prstGeom>
          <a:noFill/>
          <a:ln>
            <a:noFill/>
          </a:ln>
        </p:spPr>
      </p:pic>
      <p:pic>
        <p:nvPicPr>
          <p:cNvPr id="143" name="Google Shape;143;p26"/>
          <p:cNvPicPr preferRelativeResize="0"/>
          <p:nvPr/>
        </p:nvPicPr>
        <p:blipFill>
          <a:blip r:embed="rId7">
            <a:alphaModFix/>
          </a:blip>
          <a:stretch>
            <a:fillRect/>
          </a:stretch>
        </p:blipFill>
        <p:spPr>
          <a:xfrm>
            <a:off x="86975" y="664475"/>
            <a:ext cx="2995826" cy="2246875"/>
          </a:xfrm>
          <a:prstGeom prst="rect">
            <a:avLst/>
          </a:prstGeom>
          <a:noFill/>
          <a:ln>
            <a:noFill/>
          </a:ln>
        </p:spPr>
      </p:pic>
      <p:pic>
        <p:nvPicPr>
          <p:cNvPr id="144" name="Google Shape;144;p26"/>
          <p:cNvPicPr preferRelativeResize="0"/>
          <p:nvPr/>
        </p:nvPicPr>
        <p:blipFill>
          <a:blip r:embed="rId8">
            <a:alphaModFix/>
          </a:blip>
          <a:stretch>
            <a:fillRect/>
          </a:stretch>
        </p:blipFill>
        <p:spPr>
          <a:xfrm>
            <a:off x="6148175" y="2899600"/>
            <a:ext cx="2964475" cy="2246875"/>
          </a:xfrm>
          <a:prstGeom prst="rect">
            <a:avLst/>
          </a:prstGeom>
          <a:noFill/>
          <a:ln>
            <a:noFill/>
          </a:ln>
        </p:spPr>
      </p:pic>
      <p:sp>
        <p:nvSpPr>
          <p:cNvPr id="145" name="Google Shape;145;p26"/>
          <p:cNvSpPr/>
          <p:nvPr/>
        </p:nvSpPr>
        <p:spPr>
          <a:xfrm>
            <a:off x="385375" y="743850"/>
            <a:ext cx="409500" cy="2167500"/>
          </a:xfrm>
          <a:prstGeom prst="ellipse">
            <a:avLst/>
          </a:prstGeom>
          <a:noFill/>
          <a:ln cap="flat" cmpd="sng" w="38100">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26"/>
          <p:cNvSpPr/>
          <p:nvPr/>
        </p:nvSpPr>
        <p:spPr>
          <a:xfrm>
            <a:off x="3379700" y="741675"/>
            <a:ext cx="409500" cy="2167500"/>
          </a:xfrm>
          <a:prstGeom prst="ellipse">
            <a:avLst/>
          </a:prstGeom>
          <a:noFill/>
          <a:ln cap="flat" cmpd="sng" w="38100">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26"/>
          <p:cNvSpPr/>
          <p:nvPr/>
        </p:nvSpPr>
        <p:spPr>
          <a:xfrm>
            <a:off x="6430250" y="743850"/>
            <a:ext cx="409500" cy="2167500"/>
          </a:xfrm>
          <a:prstGeom prst="ellipse">
            <a:avLst/>
          </a:prstGeom>
          <a:noFill/>
          <a:ln cap="flat" cmpd="sng" w="38100">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26"/>
          <p:cNvSpPr/>
          <p:nvPr/>
        </p:nvSpPr>
        <p:spPr>
          <a:xfrm>
            <a:off x="385375" y="3066350"/>
            <a:ext cx="409500" cy="2167500"/>
          </a:xfrm>
          <a:prstGeom prst="ellipse">
            <a:avLst/>
          </a:prstGeom>
          <a:noFill/>
          <a:ln cap="flat" cmpd="sng" w="38100">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26"/>
          <p:cNvSpPr/>
          <p:nvPr/>
        </p:nvSpPr>
        <p:spPr>
          <a:xfrm>
            <a:off x="3379700" y="2986375"/>
            <a:ext cx="409500" cy="2167500"/>
          </a:xfrm>
          <a:prstGeom prst="ellipse">
            <a:avLst/>
          </a:prstGeom>
          <a:noFill/>
          <a:ln cap="flat" cmpd="sng" w="38100">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26"/>
          <p:cNvSpPr/>
          <p:nvPr/>
        </p:nvSpPr>
        <p:spPr>
          <a:xfrm>
            <a:off x="6430250" y="2986375"/>
            <a:ext cx="409500" cy="2167500"/>
          </a:xfrm>
          <a:prstGeom prst="ellipse">
            <a:avLst/>
          </a:prstGeom>
          <a:noFill/>
          <a:ln cap="flat" cmpd="sng" w="38100">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1" name="Google Shape;151;p26"/>
          <p:cNvCxnSpPr>
            <a:endCxn id="145" idx="0"/>
          </p:cNvCxnSpPr>
          <p:nvPr/>
        </p:nvCxnSpPr>
        <p:spPr>
          <a:xfrm flipH="1">
            <a:off x="590125" y="547650"/>
            <a:ext cx="3900" cy="196200"/>
          </a:xfrm>
          <a:prstGeom prst="straightConnector1">
            <a:avLst/>
          </a:prstGeom>
          <a:noFill/>
          <a:ln cap="flat" cmpd="sng" w="38100">
            <a:solidFill>
              <a:srgbClr val="980000"/>
            </a:solidFill>
            <a:prstDash val="solid"/>
            <a:round/>
            <a:headEnd len="med" w="med" type="none"/>
            <a:tailEnd len="med" w="med" type="none"/>
          </a:ln>
        </p:spPr>
      </p:cxnSp>
      <p:cxnSp>
        <p:nvCxnSpPr>
          <p:cNvPr id="152" name="Google Shape;152;p26"/>
          <p:cNvCxnSpPr/>
          <p:nvPr/>
        </p:nvCxnSpPr>
        <p:spPr>
          <a:xfrm flipH="1">
            <a:off x="6633050" y="547650"/>
            <a:ext cx="3900" cy="196200"/>
          </a:xfrm>
          <a:prstGeom prst="straightConnector1">
            <a:avLst/>
          </a:prstGeom>
          <a:noFill/>
          <a:ln cap="flat" cmpd="sng" w="38100">
            <a:solidFill>
              <a:srgbClr val="980000"/>
            </a:solidFill>
            <a:prstDash val="solid"/>
            <a:round/>
            <a:headEnd len="med" w="med" type="none"/>
            <a:tailEnd len="med" w="med" type="none"/>
          </a:ln>
        </p:spPr>
      </p:cxnSp>
      <p:cxnSp>
        <p:nvCxnSpPr>
          <p:cNvPr id="153" name="Google Shape;153;p26"/>
          <p:cNvCxnSpPr/>
          <p:nvPr/>
        </p:nvCxnSpPr>
        <p:spPr>
          <a:xfrm flipH="1">
            <a:off x="3582500" y="547650"/>
            <a:ext cx="3900" cy="196200"/>
          </a:xfrm>
          <a:prstGeom prst="straightConnector1">
            <a:avLst/>
          </a:prstGeom>
          <a:noFill/>
          <a:ln cap="flat" cmpd="sng" w="38100">
            <a:solidFill>
              <a:srgbClr val="980000"/>
            </a:solidFill>
            <a:prstDash val="solid"/>
            <a:round/>
            <a:headEnd len="med" w="med" type="none"/>
            <a:tailEnd len="med" w="med" type="none"/>
          </a:ln>
        </p:spPr>
      </p:cxnSp>
      <p:cxnSp>
        <p:nvCxnSpPr>
          <p:cNvPr id="154" name="Google Shape;154;p26"/>
          <p:cNvCxnSpPr/>
          <p:nvPr/>
        </p:nvCxnSpPr>
        <p:spPr>
          <a:xfrm>
            <a:off x="602100" y="561975"/>
            <a:ext cx="6575100" cy="0"/>
          </a:xfrm>
          <a:prstGeom prst="straightConnector1">
            <a:avLst/>
          </a:prstGeom>
          <a:noFill/>
          <a:ln cap="flat" cmpd="sng" w="38100">
            <a:solidFill>
              <a:srgbClr val="980000"/>
            </a:solidFill>
            <a:prstDash val="solid"/>
            <a:round/>
            <a:headEnd len="med" w="med" type="none"/>
            <a:tailEnd len="med" w="med" type="triangle"/>
          </a:ln>
        </p:spPr>
      </p:cxnSp>
      <p:sp>
        <p:nvSpPr>
          <p:cNvPr id="155" name="Google Shape;155;p26"/>
          <p:cNvSpPr txBox="1"/>
          <p:nvPr/>
        </p:nvSpPr>
        <p:spPr>
          <a:xfrm>
            <a:off x="7129050" y="330875"/>
            <a:ext cx="1164000" cy="33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OUTLIERS</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9" name="Shape 159"/>
        <p:cNvGrpSpPr/>
        <p:nvPr/>
      </p:nvGrpSpPr>
      <p:grpSpPr>
        <a:xfrm>
          <a:off x="0" y="0"/>
          <a:ext cx="0" cy="0"/>
          <a:chOff x="0" y="0"/>
          <a:chExt cx="0" cy="0"/>
        </a:xfrm>
      </p:grpSpPr>
      <p:sp>
        <p:nvSpPr>
          <p:cNvPr id="160" name="Google Shape;160;p27"/>
          <p:cNvSpPr txBox="1"/>
          <p:nvPr>
            <p:ph type="title"/>
          </p:nvPr>
        </p:nvSpPr>
        <p:spPr>
          <a:xfrm>
            <a:off x="311700" y="917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Q3) CTR% PERFORMANCE INVESTIGATION OF CNT/MARKET</a:t>
            </a:r>
            <a:endParaRPr sz="1800"/>
          </a:p>
        </p:txBody>
      </p:sp>
      <p:sp>
        <p:nvSpPr>
          <p:cNvPr id="161" name="Google Shape;161;p2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62" name="Google Shape;162;p27"/>
          <p:cNvPicPr preferRelativeResize="0"/>
          <p:nvPr/>
        </p:nvPicPr>
        <p:blipFill>
          <a:blip r:embed="rId3">
            <a:alphaModFix/>
          </a:blip>
          <a:stretch>
            <a:fillRect/>
          </a:stretch>
        </p:blipFill>
        <p:spPr>
          <a:xfrm>
            <a:off x="86975" y="664475"/>
            <a:ext cx="2995826" cy="2246875"/>
          </a:xfrm>
          <a:prstGeom prst="rect">
            <a:avLst/>
          </a:prstGeom>
          <a:noFill/>
          <a:ln>
            <a:noFill/>
          </a:ln>
        </p:spPr>
      </p:pic>
      <p:cxnSp>
        <p:nvCxnSpPr>
          <p:cNvPr id="163" name="Google Shape;163;p27"/>
          <p:cNvCxnSpPr/>
          <p:nvPr/>
        </p:nvCxnSpPr>
        <p:spPr>
          <a:xfrm>
            <a:off x="602100" y="561975"/>
            <a:ext cx="6575100" cy="0"/>
          </a:xfrm>
          <a:prstGeom prst="straightConnector1">
            <a:avLst/>
          </a:prstGeom>
          <a:noFill/>
          <a:ln cap="flat" cmpd="sng" w="38100">
            <a:solidFill>
              <a:srgbClr val="980000"/>
            </a:solidFill>
            <a:prstDash val="solid"/>
            <a:round/>
            <a:headEnd len="med" w="med" type="none"/>
            <a:tailEnd len="med" w="med" type="triangle"/>
          </a:ln>
        </p:spPr>
      </p:cxnSp>
      <p:sp>
        <p:nvSpPr>
          <p:cNvPr id="164" name="Google Shape;164;p27"/>
          <p:cNvSpPr txBox="1"/>
          <p:nvPr/>
        </p:nvSpPr>
        <p:spPr>
          <a:xfrm>
            <a:off x="7016650" y="16175"/>
            <a:ext cx="1485000" cy="723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t>NUMBER OF </a:t>
            </a:r>
            <a:r>
              <a:rPr lang="en" sz="1200"/>
              <a:t>OUTLIERS   TAKEN OUT: </a:t>
            </a:r>
            <a:r>
              <a:rPr lang="en" sz="1200">
                <a:solidFill>
                  <a:srgbClr val="191919"/>
                </a:solidFill>
                <a:highlight>
                  <a:srgbClr val="D4FFDC"/>
                </a:highlight>
              </a:rPr>
              <a:t>4647</a:t>
            </a:r>
            <a:endParaRPr sz="1200">
              <a:solidFill>
                <a:srgbClr val="191919"/>
              </a:solidFill>
              <a:highlight>
                <a:srgbClr val="D4FFDC"/>
              </a:highlight>
            </a:endParaRPr>
          </a:p>
          <a:p>
            <a:pPr indent="0" lvl="0" marL="0" rtl="0" algn="l">
              <a:spcBef>
                <a:spcPts val="0"/>
              </a:spcBef>
              <a:spcAft>
                <a:spcPts val="0"/>
              </a:spcAft>
              <a:buNone/>
            </a:pPr>
            <a:r>
              <a:t/>
            </a:r>
            <a:endParaRPr sz="1200">
              <a:solidFill>
                <a:srgbClr val="191919"/>
              </a:solidFill>
              <a:highlight>
                <a:srgbClr val="D4FFDC"/>
              </a:highlight>
            </a:endParaRPr>
          </a:p>
          <a:p>
            <a:pPr indent="0" lvl="0" marL="0" rtl="0" algn="ctr">
              <a:spcBef>
                <a:spcPts val="0"/>
              </a:spcBef>
              <a:spcAft>
                <a:spcPts val="0"/>
              </a:spcAft>
              <a:buNone/>
            </a:pPr>
            <a:r>
              <a:t/>
            </a:r>
            <a:endParaRPr sz="1200"/>
          </a:p>
        </p:txBody>
      </p:sp>
      <p:pic>
        <p:nvPicPr>
          <p:cNvPr id="165" name="Google Shape;165;p27"/>
          <p:cNvPicPr preferRelativeResize="0"/>
          <p:nvPr/>
        </p:nvPicPr>
        <p:blipFill>
          <a:blip r:embed="rId4">
            <a:alphaModFix/>
          </a:blip>
          <a:stretch>
            <a:fillRect/>
          </a:stretch>
        </p:blipFill>
        <p:spPr>
          <a:xfrm>
            <a:off x="2979614" y="2905291"/>
            <a:ext cx="2983650" cy="2102909"/>
          </a:xfrm>
          <a:prstGeom prst="rect">
            <a:avLst/>
          </a:prstGeom>
          <a:noFill/>
          <a:ln>
            <a:noFill/>
          </a:ln>
        </p:spPr>
      </p:pic>
      <p:pic>
        <p:nvPicPr>
          <p:cNvPr id="166" name="Google Shape;166;p27"/>
          <p:cNvPicPr preferRelativeResize="0"/>
          <p:nvPr/>
        </p:nvPicPr>
        <p:blipFill>
          <a:blip r:embed="rId5">
            <a:alphaModFix/>
          </a:blip>
          <a:stretch>
            <a:fillRect/>
          </a:stretch>
        </p:blipFill>
        <p:spPr>
          <a:xfrm>
            <a:off x="5848651" y="740075"/>
            <a:ext cx="2983650" cy="2102909"/>
          </a:xfrm>
          <a:prstGeom prst="rect">
            <a:avLst/>
          </a:prstGeom>
          <a:noFill/>
          <a:ln>
            <a:noFill/>
          </a:ln>
        </p:spPr>
      </p:pic>
      <p:pic>
        <p:nvPicPr>
          <p:cNvPr id="167" name="Google Shape;167;p27"/>
          <p:cNvPicPr preferRelativeResize="0"/>
          <p:nvPr/>
        </p:nvPicPr>
        <p:blipFill>
          <a:blip r:embed="rId6">
            <a:alphaModFix/>
          </a:blip>
          <a:stretch>
            <a:fillRect/>
          </a:stretch>
        </p:blipFill>
        <p:spPr>
          <a:xfrm>
            <a:off x="2979614" y="762987"/>
            <a:ext cx="2983650" cy="2102909"/>
          </a:xfrm>
          <a:prstGeom prst="rect">
            <a:avLst/>
          </a:prstGeom>
          <a:noFill/>
          <a:ln>
            <a:noFill/>
          </a:ln>
        </p:spPr>
      </p:pic>
      <p:pic>
        <p:nvPicPr>
          <p:cNvPr id="168" name="Google Shape;168;p27"/>
          <p:cNvPicPr preferRelativeResize="0"/>
          <p:nvPr/>
        </p:nvPicPr>
        <p:blipFill>
          <a:blip r:embed="rId7">
            <a:alphaModFix/>
          </a:blip>
          <a:stretch>
            <a:fillRect/>
          </a:stretch>
        </p:blipFill>
        <p:spPr>
          <a:xfrm>
            <a:off x="86975" y="2905291"/>
            <a:ext cx="2983650" cy="2102909"/>
          </a:xfrm>
          <a:prstGeom prst="rect">
            <a:avLst/>
          </a:prstGeom>
          <a:noFill/>
          <a:ln>
            <a:noFill/>
          </a:ln>
        </p:spPr>
      </p:pic>
      <p:pic>
        <p:nvPicPr>
          <p:cNvPr id="169" name="Google Shape;169;p27"/>
          <p:cNvPicPr preferRelativeResize="0"/>
          <p:nvPr/>
        </p:nvPicPr>
        <p:blipFill>
          <a:blip r:embed="rId8">
            <a:alphaModFix/>
          </a:blip>
          <a:stretch>
            <a:fillRect/>
          </a:stretch>
        </p:blipFill>
        <p:spPr>
          <a:xfrm>
            <a:off x="86975" y="753923"/>
            <a:ext cx="2983650" cy="2102909"/>
          </a:xfrm>
          <a:prstGeom prst="rect">
            <a:avLst/>
          </a:prstGeom>
          <a:noFill/>
          <a:ln>
            <a:noFill/>
          </a:ln>
        </p:spPr>
      </p:pic>
      <p:pic>
        <p:nvPicPr>
          <p:cNvPr id="170" name="Google Shape;170;p27"/>
          <p:cNvPicPr preferRelativeResize="0"/>
          <p:nvPr/>
        </p:nvPicPr>
        <p:blipFill>
          <a:blip r:embed="rId9">
            <a:alphaModFix/>
          </a:blip>
          <a:stretch>
            <a:fillRect/>
          </a:stretch>
        </p:blipFill>
        <p:spPr>
          <a:xfrm>
            <a:off x="5848651" y="2905291"/>
            <a:ext cx="2983650" cy="2102909"/>
          </a:xfrm>
          <a:prstGeom prst="rect">
            <a:avLst/>
          </a:prstGeom>
          <a:noFill/>
          <a:ln>
            <a:noFill/>
          </a:ln>
        </p:spPr>
      </p:pic>
      <p:sp>
        <p:nvSpPr>
          <p:cNvPr id="171" name="Google Shape;171;p27"/>
          <p:cNvSpPr txBox="1"/>
          <p:nvPr/>
        </p:nvSpPr>
        <p:spPr>
          <a:xfrm>
            <a:off x="7016650" y="526150"/>
            <a:ext cx="2045700" cy="48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050">
                <a:solidFill>
                  <a:srgbClr val="191919"/>
                </a:solidFill>
              </a:rPr>
              <a:t>                          </a:t>
            </a:r>
            <a:r>
              <a:rPr lang="en" sz="1050">
                <a:solidFill>
                  <a:srgbClr val="191919"/>
                </a:solidFill>
                <a:highlight>
                  <a:srgbClr val="D4FFDC"/>
                </a:highlight>
              </a:rPr>
              <a:t>p-value:0.22</a:t>
            </a:r>
            <a:endParaRPr sz="1050">
              <a:solidFill>
                <a:srgbClr val="191919"/>
              </a:solidFill>
              <a:highlight>
                <a:srgbClr val="D4FFDC"/>
              </a:highlight>
            </a:endParaRPr>
          </a:p>
          <a:p>
            <a:pPr indent="0" lvl="0" marL="0" rtl="0" algn="l">
              <a:spcBef>
                <a:spcPts val="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5" name="Shape 175"/>
        <p:cNvGrpSpPr/>
        <p:nvPr/>
      </p:nvGrpSpPr>
      <p:grpSpPr>
        <a:xfrm>
          <a:off x="0" y="0"/>
          <a:ext cx="0" cy="0"/>
          <a:chOff x="0" y="0"/>
          <a:chExt cx="0" cy="0"/>
        </a:xfrm>
      </p:grpSpPr>
      <p:sp>
        <p:nvSpPr>
          <p:cNvPr id="176" name="Google Shape;176;p28"/>
          <p:cNvSpPr txBox="1"/>
          <p:nvPr>
            <p:ph type="title"/>
          </p:nvPr>
        </p:nvSpPr>
        <p:spPr>
          <a:xfrm>
            <a:off x="311700" y="917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Q3) SITE SECTION: FOOD, ENTERTAINMENT &amp; SPORTS GETS THE MOST ADVERTISEMENT CLICKS AMONGST OUR AVERAGE READERS</a:t>
            </a:r>
            <a:endParaRPr sz="1800"/>
          </a:p>
        </p:txBody>
      </p:sp>
      <p:pic>
        <p:nvPicPr>
          <p:cNvPr id="177" name="Google Shape;177;p28"/>
          <p:cNvPicPr preferRelativeResize="0"/>
          <p:nvPr/>
        </p:nvPicPr>
        <p:blipFill>
          <a:blip r:embed="rId3">
            <a:alphaModFix/>
          </a:blip>
          <a:stretch>
            <a:fillRect/>
          </a:stretch>
        </p:blipFill>
        <p:spPr>
          <a:xfrm>
            <a:off x="1419975" y="825625"/>
            <a:ext cx="5565634" cy="41742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1" name="Shape 181"/>
        <p:cNvGrpSpPr/>
        <p:nvPr/>
      </p:nvGrpSpPr>
      <p:grpSpPr>
        <a:xfrm>
          <a:off x="0" y="0"/>
          <a:ext cx="0" cy="0"/>
          <a:chOff x="0" y="0"/>
          <a:chExt cx="0" cy="0"/>
        </a:xfrm>
      </p:grpSpPr>
      <p:sp>
        <p:nvSpPr>
          <p:cNvPr id="182" name="Google Shape;182;p29"/>
          <p:cNvSpPr txBox="1"/>
          <p:nvPr>
            <p:ph type="title"/>
          </p:nvPr>
        </p:nvSpPr>
        <p:spPr>
          <a:xfrm>
            <a:off x="311700" y="917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Q3) SITE SECTION: REMEMBER THOSE OUTLIERS WITH CTR&lt;</a:t>
            </a:r>
            <a:r>
              <a:rPr lang="en" sz="1800"/>
              <a:t>1%...4647 of THEM… THEY WERE CLICKING TO ADS ON EVERY SITE SECTION EQUALLY!!</a:t>
            </a:r>
            <a:endParaRPr sz="1800"/>
          </a:p>
        </p:txBody>
      </p:sp>
      <p:pic>
        <p:nvPicPr>
          <p:cNvPr id="183" name="Google Shape;183;p29"/>
          <p:cNvPicPr preferRelativeResize="0"/>
          <p:nvPr/>
        </p:nvPicPr>
        <p:blipFill>
          <a:blip r:embed="rId3">
            <a:alphaModFix/>
          </a:blip>
          <a:stretch>
            <a:fillRect/>
          </a:stretch>
        </p:blipFill>
        <p:spPr>
          <a:xfrm>
            <a:off x="1638500" y="969275"/>
            <a:ext cx="5565634" cy="41742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7" name="Shape 187"/>
        <p:cNvGrpSpPr/>
        <p:nvPr/>
      </p:nvGrpSpPr>
      <p:grpSpPr>
        <a:xfrm>
          <a:off x="0" y="0"/>
          <a:ext cx="0" cy="0"/>
          <a:chOff x="0" y="0"/>
          <a:chExt cx="0" cy="0"/>
        </a:xfrm>
      </p:grpSpPr>
      <p:sp>
        <p:nvSpPr>
          <p:cNvPr id="188" name="Google Shape;188;p30"/>
          <p:cNvSpPr txBox="1"/>
          <p:nvPr>
            <p:ph idx="1" type="body"/>
          </p:nvPr>
        </p:nvSpPr>
        <p:spPr>
          <a:xfrm>
            <a:off x="311700" y="772950"/>
            <a:ext cx="8520600" cy="43023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en" sz="1200"/>
              <a:t>CNT is active in all markets: Middle East, Spain, U.S., Italy, India, China, U.K.</a:t>
            </a:r>
            <a:endParaRPr sz="1200"/>
          </a:p>
          <a:p>
            <a:pPr indent="0" lvl="0" marL="457200" rtl="0" algn="l">
              <a:spcBef>
                <a:spcPts val="1600"/>
              </a:spcBef>
              <a:spcAft>
                <a:spcPts val="0"/>
              </a:spcAft>
              <a:buNone/>
            </a:pPr>
            <a:r>
              <a:t/>
            </a:r>
            <a:endParaRPr sz="1200"/>
          </a:p>
          <a:p>
            <a:pPr indent="-304800" lvl="0" marL="457200" rtl="0" algn="l">
              <a:spcBef>
                <a:spcPts val="1600"/>
              </a:spcBef>
              <a:spcAft>
                <a:spcPts val="0"/>
              </a:spcAft>
              <a:buSzPts val="1200"/>
              <a:buChar char="●"/>
            </a:pPr>
            <a:r>
              <a:rPr lang="en" sz="1200"/>
              <a:t>Average reader count of 949 per market, number of readers per market do not differ significantly from each other. This means we have similar size of audience reach per market.</a:t>
            </a:r>
            <a:endParaRPr sz="1200"/>
          </a:p>
          <a:p>
            <a:pPr indent="0" lvl="0" marL="457200" rtl="0" algn="l">
              <a:spcBef>
                <a:spcPts val="1600"/>
              </a:spcBef>
              <a:spcAft>
                <a:spcPts val="0"/>
              </a:spcAft>
              <a:buNone/>
            </a:pPr>
            <a:r>
              <a:t/>
            </a:r>
            <a:endParaRPr sz="1200"/>
          </a:p>
          <a:p>
            <a:pPr indent="-304800" lvl="0" marL="457200" rtl="0" algn="l">
              <a:spcBef>
                <a:spcPts val="1600"/>
              </a:spcBef>
              <a:spcAft>
                <a:spcPts val="0"/>
              </a:spcAft>
              <a:buSzPts val="1200"/>
              <a:buChar char="●"/>
            </a:pPr>
            <a:r>
              <a:rPr lang="en" sz="1200"/>
              <a:t>FOOD, ENTERTAINMENT &amp; SPORTS are the top 3 sections that gets the most </a:t>
            </a:r>
            <a:r>
              <a:rPr lang="en" sz="1200"/>
              <a:t>advertisement</a:t>
            </a:r>
            <a:r>
              <a:rPr lang="en" sz="1200"/>
              <a:t> clicks amongst our average readers.</a:t>
            </a:r>
            <a:endParaRPr sz="1200"/>
          </a:p>
          <a:p>
            <a:pPr indent="0" lvl="0" marL="457200" rtl="0" algn="l">
              <a:spcBef>
                <a:spcPts val="1600"/>
              </a:spcBef>
              <a:spcAft>
                <a:spcPts val="0"/>
              </a:spcAft>
              <a:buNone/>
            </a:pPr>
            <a:r>
              <a:t/>
            </a:r>
            <a:endParaRPr sz="1200"/>
          </a:p>
          <a:p>
            <a:pPr indent="-304800" lvl="0" marL="457200" rtl="0" algn="l">
              <a:spcBef>
                <a:spcPts val="1600"/>
              </a:spcBef>
              <a:spcAft>
                <a:spcPts val="0"/>
              </a:spcAft>
              <a:buSzPts val="1200"/>
              <a:buChar char="●"/>
            </a:pPr>
            <a:r>
              <a:rPr lang="en" sz="1200"/>
              <a:t>The number of outliers is very high at:4647 out of 7705 readers… Wanted to see which site gets the most advertisement clicks amongst outliers </a:t>
            </a:r>
            <a:r>
              <a:rPr lang="en" sz="1200"/>
              <a:t>to understand their</a:t>
            </a:r>
            <a:r>
              <a:rPr lang="en" sz="1200"/>
              <a:t> behaviour and evaluate a prospective pattern…</a:t>
            </a:r>
            <a:endParaRPr sz="1200"/>
          </a:p>
          <a:p>
            <a:pPr indent="0" lvl="0" marL="457200" rtl="0" algn="l">
              <a:spcBef>
                <a:spcPts val="1600"/>
              </a:spcBef>
              <a:spcAft>
                <a:spcPts val="0"/>
              </a:spcAft>
              <a:buNone/>
            </a:pPr>
            <a:r>
              <a:t/>
            </a:r>
            <a:endParaRPr sz="1200"/>
          </a:p>
          <a:p>
            <a:pPr indent="-304800" lvl="0" marL="457200" rtl="0" algn="l">
              <a:spcBef>
                <a:spcPts val="1600"/>
              </a:spcBef>
              <a:spcAft>
                <a:spcPts val="0"/>
              </a:spcAft>
              <a:buSzPts val="1200"/>
              <a:buChar char="●"/>
            </a:pPr>
            <a:r>
              <a:rPr lang="en" sz="1200"/>
              <a:t>It turns out, outliers do NOT click to advertisement equally no matter which site section they are in.</a:t>
            </a:r>
            <a:endParaRPr sz="1200"/>
          </a:p>
        </p:txBody>
      </p:sp>
      <p:sp>
        <p:nvSpPr>
          <p:cNvPr id="189" name="Google Shape;189;p30"/>
          <p:cNvSpPr txBox="1"/>
          <p:nvPr>
            <p:ph type="title"/>
          </p:nvPr>
        </p:nvSpPr>
        <p:spPr>
          <a:xfrm>
            <a:off x="311700" y="2002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PART-III FINDINGS</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3" name="Shape 193"/>
        <p:cNvGrpSpPr/>
        <p:nvPr/>
      </p:nvGrpSpPr>
      <p:grpSpPr>
        <a:xfrm>
          <a:off x="0" y="0"/>
          <a:ext cx="0" cy="0"/>
          <a:chOff x="0" y="0"/>
          <a:chExt cx="0" cy="0"/>
        </a:xfrm>
      </p:grpSpPr>
      <p:sp>
        <p:nvSpPr>
          <p:cNvPr id="194" name="Google Shape;194;p3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SUGGESTIONS</a:t>
            </a:r>
            <a:endParaRPr/>
          </a:p>
        </p:txBody>
      </p:sp>
      <p:sp>
        <p:nvSpPr>
          <p:cNvPr id="195" name="Google Shape;195;p3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p>
          <a:p>
            <a:pPr indent="-304800" lvl="0" marL="457200" rtl="0" algn="l">
              <a:spcBef>
                <a:spcPts val="1600"/>
              </a:spcBef>
              <a:spcAft>
                <a:spcPts val="0"/>
              </a:spcAft>
              <a:buSzPts val="1200"/>
              <a:buChar char="●"/>
            </a:pPr>
            <a:r>
              <a:rPr lang="en" sz="1200"/>
              <a:t>Potential CTR% increase paths:</a:t>
            </a:r>
            <a:endParaRPr sz="1200"/>
          </a:p>
          <a:p>
            <a:pPr indent="-304800" lvl="1" marL="914400" rtl="0" algn="l">
              <a:spcBef>
                <a:spcPts val="0"/>
              </a:spcBef>
              <a:spcAft>
                <a:spcPts val="0"/>
              </a:spcAft>
              <a:buSzPts val="1200"/>
              <a:buChar char="○"/>
            </a:pPr>
            <a:r>
              <a:rPr lang="en" sz="1200"/>
              <a:t>Increase CTR of outliers in every site-section: </a:t>
            </a:r>
            <a:endParaRPr sz="1200"/>
          </a:p>
          <a:p>
            <a:pPr indent="-304800" lvl="2" marL="1371600" rtl="0" algn="l">
              <a:spcBef>
                <a:spcPts val="0"/>
              </a:spcBef>
              <a:spcAft>
                <a:spcPts val="0"/>
              </a:spcAft>
              <a:buSzPts val="1200"/>
              <a:buChar char="■"/>
            </a:pPr>
            <a:r>
              <a:rPr lang="en" sz="1200"/>
              <a:t>Send them a survey to understand which site-section is their favorite,</a:t>
            </a:r>
            <a:endParaRPr sz="1200"/>
          </a:p>
          <a:p>
            <a:pPr indent="-304800" lvl="2" marL="1371600" rtl="0" algn="l">
              <a:spcBef>
                <a:spcPts val="0"/>
              </a:spcBef>
              <a:spcAft>
                <a:spcPts val="0"/>
              </a:spcAft>
              <a:buSzPts val="1200"/>
              <a:buChar char="■"/>
            </a:pPr>
            <a:r>
              <a:rPr lang="en" sz="1200"/>
              <a:t>Start a targeted campaign for outlier users in their favorite section</a:t>
            </a:r>
            <a:endParaRPr sz="1200"/>
          </a:p>
          <a:p>
            <a:pPr indent="-304800" lvl="1" marL="914400" rtl="0" algn="l">
              <a:spcBef>
                <a:spcPts val="0"/>
              </a:spcBef>
              <a:spcAft>
                <a:spcPts val="0"/>
              </a:spcAft>
              <a:buSzPts val="1200"/>
              <a:buChar char="○"/>
            </a:pPr>
            <a:r>
              <a:rPr lang="en" sz="1200"/>
              <a:t>Increase CTR for our average readers in the other site-sections: </a:t>
            </a:r>
            <a:endParaRPr sz="1200"/>
          </a:p>
          <a:p>
            <a:pPr indent="-304800" lvl="2" marL="1371600" rtl="0" algn="l">
              <a:spcBef>
                <a:spcPts val="0"/>
              </a:spcBef>
              <a:spcAft>
                <a:spcPts val="0"/>
              </a:spcAft>
              <a:buSzPts val="1200"/>
              <a:buChar char="■"/>
            </a:pPr>
            <a:r>
              <a:rPr lang="en" sz="1200"/>
              <a:t>This is slightly more challenging since the reason they are not clicking on other sections is unclear with the given data. They simply may not be interested in those site-sections, unless there was a campaign that ran specifically on those sections for some people. That might have caused an increase in their CTR%... If that’s the case then I would compare CTR behavior of these users before and after the campaign to find a pattern and launch a similar campaign for my outlier users.</a:t>
            </a:r>
            <a:endParaRPr sz="1200"/>
          </a:p>
          <a:p>
            <a:pPr indent="0" lvl="0" marL="0" rtl="0" algn="l">
              <a:spcBef>
                <a:spcPts val="1600"/>
              </a:spcBef>
              <a:spcAft>
                <a:spcPts val="160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 name="Shape 60"/>
        <p:cNvGrpSpPr/>
        <p:nvPr/>
      </p:nvGrpSpPr>
      <p:grpSpPr>
        <a:xfrm>
          <a:off x="0" y="0"/>
          <a:ext cx="0" cy="0"/>
          <a:chOff x="0" y="0"/>
          <a:chExt cx="0" cy="0"/>
        </a:xfrm>
      </p:grpSpPr>
      <p:sp>
        <p:nvSpPr>
          <p:cNvPr id="61" name="Google Shape;61;p1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PART-I Getting Comfortable With The Data Structure</a:t>
            </a:r>
            <a:endParaRPr/>
          </a:p>
        </p:txBody>
      </p:sp>
      <p:sp>
        <p:nvSpPr>
          <p:cNvPr id="62" name="Google Shape;62;p1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Q1.1) </a:t>
            </a:r>
            <a:r>
              <a:rPr lang="en"/>
              <a:t>How many Pageviews did Glamour have in August?</a:t>
            </a:r>
            <a:endParaRPr/>
          </a:p>
          <a:p>
            <a:pPr indent="0" lvl="0" marL="0" rtl="0" algn="l">
              <a:spcBef>
                <a:spcPts val="1600"/>
              </a:spcBef>
              <a:spcAft>
                <a:spcPts val="0"/>
              </a:spcAft>
              <a:buNone/>
            </a:pPr>
            <a:r>
              <a:rPr lang="en"/>
              <a:t>Q1.2) How many people saw a video on CNT?</a:t>
            </a:r>
            <a:endParaRPr/>
          </a:p>
          <a:p>
            <a:pPr indent="0" lvl="0" marL="0" rtl="0" algn="l">
              <a:spcBef>
                <a:spcPts val="1600"/>
              </a:spcBef>
              <a:spcAft>
                <a:spcPts val="0"/>
              </a:spcAft>
              <a:buNone/>
            </a:pPr>
            <a:r>
              <a:rPr lang="en"/>
              <a:t>Q1.3)What percentage of SELF’s sessions are bounces. Which device type has the highest bounce rate?</a:t>
            </a:r>
            <a:endParaRPr/>
          </a:p>
          <a:p>
            <a:pPr indent="0" lvl="0" marL="0" rtl="0" algn="l">
              <a:spcBef>
                <a:spcPts val="1600"/>
              </a:spcBef>
              <a:spcAft>
                <a:spcPts val="160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9" name="Shape 199"/>
        <p:cNvGrpSpPr/>
        <p:nvPr/>
      </p:nvGrpSpPr>
      <p:grpSpPr>
        <a:xfrm>
          <a:off x="0" y="0"/>
          <a:ext cx="0" cy="0"/>
          <a:chOff x="0" y="0"/>
          <a:chExt cx="0" cy="0"/>
        </a:xfrm>
      </p:grpSpPr>
      <p:sp>
        <p:nvSpPr>
          <p:cNvPr id="200" name="Google Shape;200;p3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Glossary</a:t>
            </a:r>
            <a:endParaRPr/>
          </a:p>
        </p:txBody>
      </p:sp>
      <p:sp>
        <p:nvSpPr>
          <p:cNvPr id="201" name="Google Shape;201;p3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V</a:t>
            </a:r>
            <a:r>
              <a:rPr lang="en"/>
              <a:t>ideo views with impression events</a:t>
            </a:r>
            <a:endParaRPr/>
          </a:p>
          <a:p>
            <a:pPr indent="-342900" lvl="0" marL="457200" rtl="0" algn="l">
              <a:spcBef>
                <a:spcPts val="0"/>
              </a:spcBef>
              <a:spcAft>
                <a:spcPts val="0"/>
              </a:spcAft>
              <a:buSzPts val="1800"/>
              <a:buChar char="●"/>
            </a:pPr>
            <a:r>
              <a:rPr lang="en"/>
              <a:t>“bounce” as a session with only one pageview.</a:t>
            </a:r>
            <a:endParaRPr/>
          </a:p>
          <a:p>
            <a:pPr indent="-342900" lvl="0" marL="457200" rtl="0" algn="l">
              <a:spcBef>
                <a:spcPts val="0"/>
              </a:spcBef>
              <a:spcAft>
                <a:spcPts val="0"/>
              </a:spcAft>
              <a:buSzPts val="1800"/>
              <a:buChar char="●"/>
            </a:pPr>
            <a:r>
              <a:rPr lang="en"/>
              <a:t>Subscription rate as subscriptions/unique users</a:t>
            </a:r>
            <a:endParaRPr/>
          </a:p>
          <a:p>
            <a:pPr indent="-342900" lvl="0" marL="457200" rtl="0" algn="l">
              <a:spcBef>
                <a:spcPts val="0"/>
              </a:spcBef>
              <a:spcAft>
                <a:spcPts val="0"/>
              </a:spcAft>
              <a:buSzPts val="1800"/>
              <a:buChar char="●"/>
            </a:pPr>
            <a:r>
              <a:rPr lang="en"/>
              <a:t>Click through rate as clicks/impressions</a:t>
            </a:r>
            <a:endParaRPr/>
          </a:p>
          <a:p>
            <a:pPr indent="0" lvl="0" marL="0" rtl="0" algn="l">
              <a:spcBef>
                <a:spcPts val="1600"/>
              </a:spcBef>
              <a:spcAft>
                <a:spcPts val="160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 name="Shape 66"/>
        <p:cNvGrpSpPr/>
        <p:nvPr/>
      </p:nvGrpSpPr>
      <p:grpSpPr>
        <a:xfrm>
          <a:off x="0" y="0"/>
          <a:ext cx="0" cy="0"/>
          <a:chOff x="0" y="0"/>
          <a:chExt cx="0" cy="0"/>
        </a:xfrm>
      </p:grpSpPr>
      <p:sp>
        <p:nvSpPr>
          <p:cNvPr id="67" name="Google Shape;67;p15"/>
          <p:cNvSpPr txBox="1"/>
          <p:nvPr>
            <p:ph type="title"/>
          </p:nvPr>
        </p:nvSpPr>
        <p:spPr>
          <a:xfrm>
            <a:off x="311700"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Q1.1) How many pageviews did Glamour have in August?</a:t>
            </a:r>
            <a:endParaRPr sz="1800"/>
          </a:p>
        </p:txBody>
      </p:sp>
      <p:sp>
        <p:nvSpPr>
          <p:cNvPr id="68" name="Google Shape;68;p1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Clr>
                <a:schemeClr val="dk1"/>
              </a:buClr>
              <a:buSzPts val="1100"/>
              <a:buFont typeface="Arial"/>
              <a:buNone/>
            </a:pPr>
            <a:r>
              <a:t/>
            </a:r>
            <a:endParaRPr/>
          </a:p>
          <a:p>
            <a:pPr indent="0" lvl="0" marL="0" rtl="0" algn="l">
              <a:spcBef>
                <a:spcPts val="1600"/>
              </a:spcBef>
              <a:spcAft>
                <a:spcPts val="0"/>
              </a:spcAft>
              <a:buClr>
                <a:schemeClr val="dk1"/>
              </a:buClr>
              <a:buSzPts val="1100"/>
              <a:buFont typeface="Arial"/>
              <a:buNone/>
            </a:pPr>
            <a:r>
              <a:t/>
            </a:r>
            <a:endParaRPr/>
          </a:p>
          <a:p>
            <a:pPr indent="0" lvl="0" marL="0" rtl="0" algn="l">
              <a:spcBef>
                <a:spcPts val="1600"/>
              </a:spcBef>
              <a:spcAft>
                <a:spcPts val="1600"/>
              </a:spcAft>
              <a:buNone/>
            </a:pPr>
            <a:r>
              <a:t/>
            </a:r>
            <a:endParaRPr/>
          </a:p>
        </p:txBody>
      </p:sp>
      <p:pic>
        <p:nvPicPr>
          <p:cNvPr id="69" name="Google Shape;69;p15"/>
          <p:cNvPicPr preferRelativeResize="0"/>
          <p:nvPr/>
        </p:nvPicPr>
        <p:blipFill>
          <a:blip r:embed="rId3">
            <a:alphaModFix/>
          </a:blip>
          <a:stretch>
            <a:fillRect/>
          </a:stretch>
        </p:blipFill>
        <p:spPr>
          <a:xfrm>
            <a:off x="1449725" y="593063"/>
            <a:ext cx="6046974" cy="45352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 name="Shape 73"/>
        <p:cNvGrpSpPr/>
        <p:nvPr/>
      </p:nvGrpSpPr>
      <p:grpSpPr>
        <a:xfrm>
          <a:off x="0" y="0"/>
          <a:ext cx="0" cy="0"/>
          <a:chOff x="0" y="0"/>
          <a:chExt cx="0" cy="0"/>
        </a:xfrm>
      </p:grpSpPr>
      <p:sp>
        <p:nvSpPr>
          <p:cNvPr id="74" name="Google Shape;74;p16"/>
          <p:cNvSpPr txBox="1"/>
          <p:nvPr>
            <p:ph type="title"/>
          </p:nvPr>
        </p:nvSpPr>
        <p:spPr>
          <a:xfrm>
            <a:off x="311700" y="650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Q1.2) How many people saw a video on CNT?</a:t>
            </a:r>
            <a:endParaRPr sz="1800"/>
          </a:p>
        </p:txBody>
      </p:sp>
      <p:sp>
        <p:nvSpPr>
          <p:cNvPr id="75" name="Google Shape;75;p1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1600"/>
              </a:spcBef>
              <a:spcAft>
                <a:spcPts val="1600"/>
              </a:spcAft>
              <a:buNone/>
            </a:pPr>
            <a:r>
              <a:t/>
            </a:r>
            <a:endParaRPr/>
          </a:p>
        </p:txBody>
      </p:sp>
      <p:pic>
        <p:nvPicPr>
          <p:cNvPr id="76" name="Google Shape;76;p16"/>
          <p:cNvPicPr preferRelativeResize="0"/>
          <p:nvPr/>
        </p:nvPicPr>
        <p:blipFill>
          <a:blip r:embed="rId3">
            <a:alphaModFix/>
          </a:blip>
          <a:stretch>
            <a:fillRect/>
          </a:stretch>
        </p:blipFill>
        <p:spPr>
          <a:xfrm>
            <a:off x="1524000" y="552000"/>
            <a:ext cx="6044050" cy="45330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 name="Shape 80"/>
        <p:cNvGrpSpPr/>
        <p:nvPr/>
      </p:nvGrpSpPr>
      <p:grpSpPr>
        <a:xfrm>
          <a:off x="0" y="0"/>
          <a:ext cx="0" cy="0"/>
          <a:chOff x="0" y="0"/>
          <a:chExt cx="0" cy="0"/>
        </a:xfrm>
      </p:grpSpPr>
      <p:sp>
        <p:nvSpPr>
          <p:cNvPr id="81" name="Google Shape;81;p17"/>
          <p:cNvSpPr txBox="1"/>
          <p:nvPr>
            <p:ph type="title"/>
          </p:nvPr>
        </p:nvSpPr>
        <p:spPr>
          <a:xfrm>
            <a:off x="311700" y="650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800"/>
              <a:t>Q1.3) What percentage of SELF’s sessions are bounces. Which device type has the highest bounce rate?</a:t>
            </a:r>
            <a:endParaRPr sz="1800"/>
          </a:p>
          <a:p>
            <a:pPr indent="0" lvl="0" marL="0" rtl="0" algn="l">
              <a:spcBef>
                <a:spcPts val="0"/>
              </a:spcBef>
              <a:spcAft>
                <a:spcPts val="0"/>
              </a:spcAft>
              <a:buClr>
                <a:schemeClr val="dk1"/>
              </a:buClr>
              <a:buSzPts val="1100"/>
              <a:buFont typeface="Arial"/>
              <a:buNone/>
            </a:pPr>
            <a:r>
              <a:t/>
            </a:r>
            <a:endParaRPr sz="1800"/>
          </a:p>
          <a:p>
            <a:pPr indent="0" lvl="0" marL="0" rtl="0" algn="l">
              <a:spcBef>
                <a:spcPts val="0"/>
              </a:spcBef>
              <a:spcAft>
                <a:spcPts val="0"/>
              </a:spcAft>
              <a:buNone/>
            </a:pPr>
            <a:r>
              <a:t/>
            </a:r>
            <a:endParaRPr sz="1800"/>
          </a:p>
        </p:txBody>
      </p:sp>
      <p:sp>
        <p:nvSpPr>
          <p:cNvPr id="82" name="Google Shape;82;p1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1600"/>
              </a:spcBef>
              <a:spcAft>
                <a:spcPts val="1600"/>
              </a:spcAft>
              <a:buNone/>
            </a:pPr>
            <a:r>
              <a:t/>
            </a:r>
            <a:endParaRPr/>
          </a:p>
        </p:txBody>
      </p:sp>
      <p:pic>
        <p:nvPicPr>
          <p:cNvPr id="83" name="Google Shape;83;p17"/>
          <p:cNvPicPr preferRelativeResize="0"/>
          <p:nvPr/>
        </p:nvPicPr>
        <p:blipFill>
          <a:blip r:embed="rId3">
            <a:alphaModFix/>
          </a:blip>
          <a:stretch>
            <a:fillRect/>
          </a:stretch>
        </p:blipFill>
        <p:spPr>
          <a:xfrm>
            <a:off x="1524000" y="909200"/>
            <a:ext cx="5264725" cy="39485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 name="Shape 87"/>
        <p:cNvGrpSpPr/>
        <p:nvPr/>
      </p:nvGrpSpPr>
      <p:grpSpPr>
        <a:xfrm>
          <a:off x="0" y="0"/>
          <a:ext cx="0" cy="0"/>
          <a:chOff x="0" y="0"/>
          <a:chExt cx="0" cy="0"/>
        </a:xfrm>
      </p:grpSpPr>
      <p:sp>
        <p:nvSpPr>
          <p:cNvPr id="88" name="Google Shape;88;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PART-II User Behavior</a:t>
            </a:r>
            <a:endParaRPr/>
          </a:p>
        </p:txBody>
      </p:sp>
      <p:sp>
        <p:nvSpPr>
          <p:cNvPr id="89" name="Google Shape;89;p1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en" sz="1200"/>
              <a:t>CNT exists in multiple markets. Our stakeholders are curious which market's subscription order form is the best. Find the subscription rate for each of CNT's markets.What might you say to a stakeholder to contextualize these results?</a:t>
            </a:r>
            <a:endParaRPr sz="1200"/>
          </a:p>
          <a:p>
            <a:pPr indent="0" lvl="0" marL="457200" rtl="0" algn="l">
              <a:spcBef>
                <a:spcPts val="1600"/>
              </a:spcBef>
              <a:spcAft>
                <a:spcPts val="0"/>
              </a:spcAft>
              <a:buNone/>
            </a:pPr>
            <a:r>
              <a:t/>
            </a:r>
            <a:endParaRPr sz="1200"/>
          </a:p>
          <a:p>
            <a:pPr indent="-304800" lvl="0" marL="457200" rtl="0" algn="l">
              <a:spcBef>
                <a:spcPts val="1600"/>
              </a:spcBef>
              <a:spcAft>
                <a:spcPts val="0"/>
              </a:spcAft>
              <a:buSzPts val="1200"/>
              <a:buChar char="●"/>
            </a:pPr>
            <a:r>
              <a:rPr lang="en" sz="1200"/>
              <a:t>Glamour launched a new marketing strategy on 09/01/2020 with more personalized ads. Compare the click through rate for Ads on Glamour before and after the change in strategy. Did it increase the CTR? What other insights can you find about the new strategy?</a:t>
            </a:r>
            <a:endParaRPr sz="1200"/>
          </a:p>
          <a:p>
            <a:pPr indent="0" lvl="0" marL="457200" rtl="0" algn="l">
              <a:spcBef>
                <a:spcPts val="1600"/>
              </a:spcBef>
              <a:spcAft>
                <a:spcPts val="0"/>
              </a:spcAft>
              <a:buNone/>
            </a:pPr>
            <a:r>
              <a:t/>
            </a:r>
            <a:endParaRPr sz="1200"/>
          </a:p>
          <a:p>
            <a:pPr indent="-304800" lvl="0" marL="457200" rtl="0" algn="l">
              <a:spcBef>
                <a:spcPts val="1600"/>
              </a:spcBef>
              <a:spcAft>
                <a:spcPts val="0"/>
              </a:spcAft>
              <a:buSzPts val="1200"/>
              <a:buChar char="●"/>
            </a:pPr>
            <a:r>
              <a:rPr lang="en" sz="1200"/>
              <a:t>A product manager is interested in brand loyalty. Please create a monthly cohort retention graph for Pitchfork.</a:t>
            </a:r>
            <a:endParaRPr sz="1200"/>
          </a:p>
          <a:p>
            <a:pPr indent="0" lvl="0" marL="0" rtl="0" algn="l">
              <a:spcBef>
                <a:spcPts val="1600"/>
              </a:spcBef>
              <a:spcAft>
                <a:spcPts val="1600"/>
              </a:spcAft>
              <a:buNone/>
            </a:pPr>
            <a:r>
              <a:t/>
            </a:r>
            <a:endParaRPr sz="12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3" name="Shape 93"/>
        <p:cNvGrpSpPr/>
        <p:nvPr/>
      </p:nvGrpSpPr>
      <p:grpSpPr>
        <a:xfrm>
          <a:off x="0" y="0"/>
          <a:ext cx="0" cy="0"/>
          <a:chOff x="0" y="0"/>
          <a:chExt cx="0" cy="0"/>
        </a:xfrm>
      </p:grpSpPr>
      <p:sp>
        <p:nvSpPr>
          <p:cNvPr id="94" name="Google Shape;94;p19"/>
          <p:cNvSpPr txBox="1"/>
          <p:nvPr>
            <p:ph type="title"/>
          </p:nvPr>
        </p:nvSpPr>
        <p:spPr>
          <a:xfrm>
            <a:off x="311700" y="650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Q2.1) Find the subscription rate for each of CNT's markets.What might you say to a stakeholder to contextualize these results?</a:t>
            </a:r>
            <a:endParaRPr sz="1800"/>
          </a:p>
        </p:txBody>
      </p:sp>
      <p:sp>
        <p:nvSpPr>
          <p:cNvPr id="95" name="Google Shape;95;p1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1600"/>
              </a:spcBef>
              <a:spcAft>
                <a:spcPts val="1600"/>
              </a:spcAft>
              <a:buNone/>
            </a:pPr>
            <a:r>
              <a:t/>
            </a:r>
            <a:endParaRPr/>
          </a:p>
        </p:txBody>
      </p:sp>
      <p:pic>
        <p:nvPicPr>
          <p:cNvPr id="96" name="Google Shape;96;p19"/>
          <p:cNvPicPr preferRelativeResize="0"/>
          <p:nvPr/>
        </p:nvPicPr>
        <p:blipFill>
          <a:blip r:embed="rId3">
            <a:alphaModFix/>
          </a:blip>
          <a:stretch>
            <a:fillRect/>
          </a:stretch>
        </p:blipFill>
        <p:spPr>
          <a:xfrm>
            <a:off x="1515350" y="779325"/>
            <a:ext cx="5749626" cy="43122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0" name="Shape 100"/>
        <p:cNvGrpSpPr/>
        <p:nvPr/>
      </p:nvGrpSpPr>
      <p:grpSpPr>
        <a:xfrm>
          <a:off x="0" y="0"/>
          <a:ext cx="0" cy="0"/>
          <a:chOff x="0" y="0"/>
          <a:chExt cx="0" cy="0"/>
        </a:xfrm>
      </p:grpSpPr>
      <p:sp>
        <p:nvSpPr>
          <p:cNvPr id="101" name="Google Shape;101;p20"/>
          <p:cNvSpPr txBox="1"/>
          <p:nvPr>
            <p:ph type="title"/>
          </p:nvPr>
        </p:nvSpPr>
        <p:spPr>
          <a:xfrm>
            <a:off x="311700" y="1592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Q2.1) What might you say to a stakeholder to contextualize these results?</a:t>
            </a:r>
            <a:br>
              <a:rPr lang="en" sz="1800"/>
            </a:br>
            <a:r>
              <a:rPr lang="en" sz="1400">
                <a:solidFill>
                  <a:srgbClr val="434343"/>
                </a:solidFill>
              </a:rPr>
              <a:t>If we take a look at the subscription plan we can calculate a revenue estimate per market.</a:t>
            </a:r>
            <a:endParaRPr sz="1400">
              <a:solidFill>
                <a:srgbClr val="434343"/>
              </a:solidFill>
            </a:endParaRPr>
          </a:p>
        </p:txBody>
      </p:sp>
      <p:pic>
        <p:nvPicPr>
          <p:cNvPr id="102" name="Google Shape;102;p20" title="Chart"/>
          <p:cNvPicPr preferRelativeResize="0"/>
          <p:nvPr/>
        </p:nvPicPr>
        <p:blipFill>
          <a:blip r:embed="rId3">
            <a:alphaModFix/>
          </a:blip>
          <a:stretch>
            <a:fillRect/>
          </a:stretch>
        </p:blipFill>
        <p:spPr>
          <a:xfrm>
            <a:off x="1251200" y="970950"/>
            <a:ext cx="6641604" cy="41067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 name="Shape 106"/>
        <p:cNvGrpSpPr/>
        <p:nvPr/>
      </p:nvGrpSpPr>
      <p:grpSpPr>
        <a:xfrm>
          <a:off x="0" y="0"/>
          <a:ext cx="0" cy="0"/>
          <a:chOff x="0" y="0"/>
          <a:chExt cx="0" cy="0"/>
        </a:xfrm>
      </p:grpSpPr>
      <p:sp>
        <p:nvSpPr>
          <p:cNvPr id="107" name="Google Shape;107;p21"/>
          <p:cNvSpPr txBox="1"/>
          <p:nvPr>
            <p:ph type="title"/>
          </p:nvPr>
        </p:nvSpPr>
        <p:spPr>
          <a:xfrm>
            <a:off x="311700" y="1592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Q2.1) </a:t>
            </a:r>
            <a:r>
              <a:rPr lang="en" sz="1800"/>
              <a:t>What might you say to a stakeholder to contextualize these results?</a:t>
            </a:r>
            <a:endParaRPr sz="1800"/>
          </a:p>
          <a:p>
            <a:pPr indent="0" lvl="0" marL="0" rtl="0" algn="l">
              <a:spcBef>
                <a:spcPts val="0"/>
              </a:spcBef>
              <a:spcAft>
                <a:spcPts val="0"/>
              </a:spcAft>
              <a:buNone/>
            </a:pPr>
            <a:r>
              <a:rPr lang="en" sz="1400">
                <a:solidFill>
                  <a:srgbClr val="434343"/>
                </a:solidFill>
              </a:rPr>
              <a:t>Based off of the lowest amount:$19.99 as our baseline, here is our worst case scenario revenue estimates</a:t>
            </a:r>
            <a:endParaRPr sz="1400">
              <a:solidFill>
                <a:srgbClr val="434343"/>
              </a:solidFill>
            </a:endParaRPr>
          </a:p>
        </p:txBody>
      </p:sp>
      <p:pic>
        <p:nvPicPr>
          <p:cNvPr id="108" name="Google Shape;108;p21" title="Chart"/>
          <p:cNvPicPr preferRelativeResize="0"/>
          <p:nvPr/>
        </p:nvPicPr>
        <p:blipFill>
          <a:blip r:embed="rId3">
            <a:alphaModFix/>
          </a:blip>
          <a:stretch>
            <a:fillRect/>
          </a:stretch>
        </p:blipFill>
        <p:spPr>
          <a:xfrm>
            <a:off x="1133125" y="962000"/>
            <a:ext cx="6641604" cy="41067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